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25"/>
  </p:notesMasterIdLst>
  <p:sldIdLst>
    <p:sldId id="256" r:id="rId2"/>
    <p:sldId id="257" r:id="rId3"/>
    <p:sldId id="265" r:id="rId4"/>
    <p:sldId id="266" r:id="rId5"/>
    <p:sldId id="267" r:id="rId6"/>
    <p:sldId id="268" r:id="rId7"/>
    <p:sldId id="261" r:id="rId8"/>
    <p:sldId id="262" r:id="rId9"/>
    <p:sldId id="263" r:id="rId10"/>
    <p:sldId id="264" r:id="rId11"/>
    <p:sldId id="269" r:id="rId12"/>
    <p:sldId id="25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9" r:id="rId22"/>
    <p:sldId id="278" r:id="rId23"/>
    <p:sldId id="26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>
        <p:scale>
          <a:sx n="100" d="100"/>
          <a:sy n="100" d="100"/>
        </p:scale>
        <p:origin x="336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022248-EE37-3746-8C09-1BF8BAEF75A5}" type="datetimeFigureOut">
              <a:rPr lang="en-US" smtClean="0"/>
              <a:t>9/8/25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F28D36-7D35-8E4F-9D7E-E6554B0F0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344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Post-/s/ tokens (blue) cluster in the direction of </a:t>
            </a:r>
            <a:r>
              <a:rPr lang="en-US" b="1" dirty="0"/>
              <a:t>Duration</a:t>
            </a:r>
            <a:r>
              <a:rPr lang="en-US" dirty="0"/>
              <a:t> and </a:t>
            </a:r>
            <a:r>
              <a:rPr lang="en-US" b="1" dirty="0"/>
              <a:t>Spectral Spread</a:t>
            </a:r>
            <a:r>
              <a:rPr lang="en-US" dirty="0"/>
              <a:t>, showing systematically longer segments and greater turbulence.</a:t>
            </a:r>
          </a:p>
          <a:p>
            <a:r>
              <a:rPr lang="en-US" dirty="0"/>
              <a:t>Intervocalic tokens (red) align more with </a:t>
            </a:r>
            <a:r>
              <a:rPr lang="en-US" b="1" dirty="0"/>
              <a:t>Intensity Ratio</a:t>
            </a:r>
            <a:r>
              <a:rPr lang="en-US" dirty="0"/>
              <a:t> and </a:t>
            </a:r>
            <a:r>
              <a:rPr lang="en-US" b="1" dirty="0"/>
              <a:t>Spectral Centroid</a:t>
            </a:r>
            <a:r>
              <a:rPr lang="en-US" dirty="0"/>
              <a:t>, reflecting smoother, approximant-like realizations.</a:t>
            </a:r>
          </a:p>
          <a:p>
            <a:r>
              <a:rPr lang="en-US" dirty="0"/>
              <a:t>The overlap between groups highlights a </a:t>
            </a:r>
            <a:r>
              <a:rPr lang="en-US" b="1" dirty="0"/>
              <a:t>gradient continuum</a:t>
            </a:r>
            <a:r>
              <a:rPr lang="en-US" dirty="0"/>
              <a:t>, not categorical separation.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28D36-7D35-8E4F-9D7E-E6554B0F09F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751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9/8/25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06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9/8/25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07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9/8/25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811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9/8/25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90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9/8/25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36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9/8/25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12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9/8/25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182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9/8/25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231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9/8/25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513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9/8/25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5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9/8/25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05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9/8/25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356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11.wav"/><Relationship Id="rId7" Type="http://schemas.openxmlformats.org/officeDocument/2006/relationships/image" Target="../media/image5.png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wav"/><Relationship Id="rId9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3" Type="http://schemas.microsoft.com/office/2007/relationships/media" Target="../media/media2.wav"/><Relationship Id="rId21" Type="http://schemas.openxmlformats.org/officeDocument/2006/relationships/image" Target="../media/image5.png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0" Type="http://schemas.openxmlformats.org/officeDocument/2006/relationships/image" Target="../media/image1.png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5" Type="http://schemas.microsoft.com/office/2007/relationships/media" Target="../media/media3.wav"/><Relationship Id="rId15" Type="http://schemas.microsoft.com/office/2007/relationships/media" Target="../media/media8.wav"/><Relationship Id="rId10" Type="http://schemas.openxmlformats.org/officeDocument/2006/relationships/audio" Target="../media/media5.wav"/><Relationship Id="rId19" Type="http://schemas.openxmlformats.org/officeDocument/2006/relationships/slideLayout" Target="../slideLayouts/slideLayout2.xml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D4D02DC-86D0-86A9-4404-26B11AF64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5CBF5F0-3358-8706-EB33-02EFE8D5D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1055" y="1891339"/>
            <a:ext cx="9829536" cy="1952369"/>
          </a:xfrm>
        </p:spPr>
        <p:txBody>
          <a:bodyPr>
            <a:normAutofit/>
          </a:bodyPr>
          <a:lstStyle/>
          <a:p>
            <a:pPr>
              <a:defRPr sz="4400" b="1">
                <a:solidFill>
                  <a:srgbClr val="003366"/>
                </a:solidFill>
              </a:defRPr>
            </a:pPr>
            <a:r>
              <a:rPr lang="en-US" dirty="0"/>
              <a:t>Stronger After the Fall: </a:t>
            </a:r>
            <a:br>
              <a:rPr lang="en-US" dirty="0"/>
            </a:br>
            <a:r>
              <a:rPr lang="en-US" sz="3600" dirty="0"/>
              <a:t>Compensatory Fricativization of /b d g/ after Coda /s/ Weakening 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DA33B12-C19C-4279-98BE-64345E3AF9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4392" y="3985146"/>
            <a:ext cx="7202862" cy="109182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defRPr sz="2400">
                <a:solidFill>
                  <a:srgbClr val="BFC0BF"/>
                </a:solidFill>
              </a:defRPr>
            </a:pPr>
            <a:r>
              <a:rPr lang="es-ES" sz="2400" dirty="0">
                <a:solidFill>
                  <a:schemeClr val="bg1">
                    <a:lumMod val="65000"/>
                  </a:schemeClr>
                </a:solidFill>
              </a:rPr>
              <a:t>Santiago Arróniz</a:t>
            </a:r>
          </a:p>
          <a:p>
            <a:pPr>
              <a:lnSpc>
                <a:spcPct val="100000"/>
              </a:lnSpc>
              <a:defRPr sz="2400">
                <a:solidFill>
                  <a:srgbClr val="BFC0BF"/>
                </a:solidFill>
              </a:defRPr>
            </a:pPr>
            <a:r>
              <a:rPr lang="es-ES" sz="2400" dirty="0" err="1">
                <a:solidFill>
                  <a:schemeClr val="bg1">
                    <a:lumMod val="65000"/>
                  </a:schemeClr>
                </a:solidFill>
              </a:rPr>
              <a:t>University</a:t>
            </a:r>
            <a:r>
              <a:rPr lang="es-E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s-ES" sz="2400" dirty="0" err="1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lang="es-ES" sz="2400" dirty="0">
                <a:solidFill>
                  <a:schemeClr val="bg1">
                    <a:lumMod val="65000"/>
                  </a:schemeClr>
                </a:solidFill>
              </a:rPr>
              <a:t> Nevada, Reno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5C92CE-EFC3-5EAD-F90E-E0AEDC9D3F03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9" name="Picture 8" descr="A blue and white letter n&#10;&#10;AI-generated content may be incorrect.">
            <a:extLst>
              <a:ext uri="{FF2B5EF4-FFF2-40B4-BE49-F238E27FC236}">
                <a16:creationId xmlns:a16="http://schemas.microsoft.com/office/drawing/2014/main" id="{5ACD9636-117D-6BCE-1441-D4423E2CC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172B9E6C-27A1-A35C-3E5B-06F84FC49DD2}"/>
              </a:ext>
            </a:extLst>
          </p:cNvPr>
          <p:cNvSpPr txBox="1">
            <a:spLocks/>
          </p:cNvSpPr>
          <p:nvPr/>
        </p:nvSpPr>
        <p:spPr>
          <a:xfrm>
            <a:off x="2148647" y="6199296"/>
            <a:ext cx="7894706" cy="510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2400">
                <a:solidFill>
                  <a:srgbClr val="BFC0BF"/>
                </a:solidFill>
              </a:defRPr>
            </a:pPr>
            <a:r>
              <a:rPr lang="es-ES" sz="1600" dirty="0">
                <a:solidFill>
                  <a:srgbClr val="BFC0BF"/>
                </a:solidFill>
              </a:rPr>
              <a:t>LSRL 2025 - PUCMM</a:t>
            </a:r>
          </a:p>
        </p:txBody>
      </p:sp>
    </p:spTree>
    <p:extLst>
      <p:ext uri="{BB962C8B-B14F-4D97-AF65-F5344CB8AC3E}">
        <p14:creationId xmlns:p14="http://schemas.microsoft.com/office/powerpoint/2010/main" val="1365653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268678-8BA9-554E-F088-02C407C38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C3AC7-6DAD-9056-4877-2F6E72A9B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446664"/>
            <a:ext cx="10653579" cy="4274514"/>
          </a:xfrm>
        </p:spPr>
        <p:txBody>
          <a:bodyPr>
            <a:normAutofit/>
          </a:bodyPr>
          <a:lstStyle/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Duration: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long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the sound lasts</a:t>
            </a:r>
          </a:p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Spectral Centroid: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bright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or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sharp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a sound is</a:t>
            </a:r>
          </a:p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Spectral Spread: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wide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the frequencies of a sound are</a:t>
            </a:r>
          </a:p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Zero Crossings: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 fast the sound wave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vibrates</a:t>
            </a:r>
          </a:p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Mean HNR (Harmonics-to-Noise Ratio):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clear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or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noisy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the sound is</a:t>
            </a:r>
            <a:endParaRPr kumimoji="0" lang="en-US" sz="1867" b="0" i="1" u="none" strike="noStrike" kern="1200" cap="none" spc="0" normalizeH="0" baseline="0" noProof="0" dirty="0">
              <a:ln>
                <a:noFill/>
              </a:ln>
              <a:solidFill>
                <a:srgbClr val="40404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Mean Intensity Ratio: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loud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the sound is compared to other</a:t>
            </a: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endParaRPr kumimoji="0" lang="en-US" sz="1867" b="0" i="0" u="none" strike="noStrike" kern="1200" cap="none" spc="0" normalizeH="0" baseline="0" noProof="0" dirty="0">
              <a:ln>
                <a:noFill/>
              </a:ln>
              <a:solidFill>
                <a:srgbClr val="40404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Why Multiple Features?</a:t>
            </a:r>
          </a:p>
          <a:p>
            <a:pPr marL="914377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Each feature tells a different part of the sound’s story</a:t>
            </a:r>
          </a:p>
          <a:p>
            <a:pPr marL="914377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Expect to get a full picture of what makes one sound different from another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F312AE-DF3F-B630-A67E-3ABAAFAEAB94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A0B192A6-60FE-84DF-9530-1EC04DF7A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F82473B-4704-CA0A-465F-6BE8B9293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Acoustic Features</a:t>
            </a:r>
          </a:p>
        </p:txBody>
      </p:sp>
    </p:spTree>
    <p:extLst>
      <p:ext uri="{BB962C8B-B14F-4D97-AF65-F5344CB8AC3E}">
        <p14:creationId xmlns:p14="http://schemas.microsoft.com/office/powerpoint/2010/main" val="3043681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B683C-D453-FDF8-9CF7-E04A7E3D4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7E0EB-665B-93B2-219A-CB3D50361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446664"/>
            <a:ext cx="10653579" cy="4274514"/>
          </a:xfrm>
        </p:spPr>
        <p:txBody>
          <a:bodyPr>
            <a:normAutofit/>
          </a:bodyPr>
          <a:lstStyle/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Duration: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long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the sound lasts</a:t>
            </a:r>
          </a:p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Spectral Centroid: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bright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or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sharp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a sound is</a:t>
            </a:r>
          </a:p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Spectral Spread: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wide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the frequencies of a sound are</a:t>
            </a:r>
          </a:p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Zero Crossings: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 fast the sound wave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vibrates</a:t>
            </a:r>
          </a:p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Mean HNR (Harmonics-to-Noise Ratio):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clear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or 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noisy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the sound is</a:t>
            </a:r>
            <a:endParaRPr kumimoji="0" lang="en-US" sz="1867" b="0" i="1" u="none" strike="noStrike" kern="1200" cap="none" spc="0" normalizeH="0" baseline="0" noProof="0" dirty="0">
              <a:ln>
                <a:noFill/>
              </a:ln>
              <a:solidFill>
                <a:srgbClr val="40404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380990" marR="0" lvl="0" indent="-38099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Mean Intensity Ratio: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How</a:t>
            </a:r>
            <a:r>
              <a:rPr kumimoji="0" lang="en-US" sz="1867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loud 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the sound is compared to other</a:t>
            </a: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endParaRPr kumimoji="0" lang="en-US" sz="1867" b="0" i="0" u="none" strike="noStrike" kern="1200" cap="none" spc="0" normalizeH="0" baseline="0" noProof="0" dirty="0">
              <a:ln>
                <a:noFill/>
              </a:ln>
              <a:solidFill>
                <a:srgbClr val="40404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Why Multiple Features?</a:t>
            </a:r>
          </a:p>
          <a:p>
            <a:pPr marL="914377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Each feature tells a different part of the sound’s story</a:t>
            </a:r>
          </a:p>
          <a:p>
            <a:pPr marL="914377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Expect to get a full picture of what makes one sound different from another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38DDAA-2241-EFA2-3E80-4266F120FF41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F0C4FD31-FE66-6233-587B-FA0AA847D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C2AAC82-1A4C-4FB0-11A9-F6680FFC6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Acoustic Features</a:t>
            </a:r>
          </a:p>
        </p:txBody>
      </p:sp>
    </p:spTree>
    <p:extLst>
      <p:ext uri="{BB962C8B-B14F-4D97-AF65-F5344CB8AC3E}">
        <p14:creationId xmlns:p14="http://schemas.microsoft.com/office/powerpoint/2010/main" val="3131547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D22462-23CA-7361-D192-8092B042B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662E7D1-9B63-9938-292B-BFE581301C37}"/>
              </a:ext>
            </a:extLst>
          </p:cNvPr>
          <p:cNvSpPr/>
          <p:nvPr/>
        </p:nvSpPr>
        <p:spPr>
          <a:xfrm>
            <a:off x="-259080" y="-121920"/>
            <a:ext cx="12573000" cy="7239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60B603BE-521E-314A-2DF2-E1182DDEBD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F0AD87E-8BCD-D113-EC24-A9A687317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s-ES" dirty="0" err="1"/>
              <a:t>Example</a:t>
            </a:r>
            <a:endParaRPr dirty="0"/>
          </a:p>
        </p:txBody>
      </p:sp>
      <p:pic>
        <p:nvPicPr>
          <p:cNvPr id="20" name="vaca_brava">
            <a:hlinkClick r:id="" action="ppaction://media"/>
            <a:extLst>
              <a:ext uri="{FF2B5EF4-FFF2-40B4-BE49-F238E27FC236}">
                <a16:creationId xmlns:a16="http://schemas.microsoft.com/office/drawing/2014/main" id="{845C1434-6787-D427-2D41-2B1CC82E7D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72000" y="5714524"/>
            <a:ext cx="653147" cy="653147"/>
          </a:xfrm>
          <a:prstGeom prst="rect">
            <a:avLst/>
          </a:prstGeom>
        </p:spPr>
      </p:pic>
      <p:pic>
        <p:nvPicPr>
          <p:cNvPr id="21" name="vacas_bravas">
            <a:hlinkClick r:id="" action="ppaction://media"/>
            <a:extLst>
              <a:ext uri="{FF2B5EF4-FFF2-40B4-BE49-F238E27FC236}">
                <a16:creationId xmlns:a16="http://schemas.microsoft.com/office/drawing/2014/main" id="{5659A8E5-D7A3-9BE4-0058-29B9BD8496B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67183" y="5714525"/>
            <a:ext cx="653147" cy="653147"/>
          </a:xfrm>
          <a:prstGeom prst="rect">
            <a:avLst/>
          </a:prstGeom>
        </p:spPr>
      </p:pic>
      <p:pic>
        <p:nvPicPr>
          <p:cNvPr id="22" name="Imagen 4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0F4EB579-0E7B-7AE2-E58E-E5CB6B6237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6763" y="1469678"/>
            <a:ext cx="5821757" cy="4334677"/>
          </a:xfrm>
          <a:prstGeom prst="rect">
            <a:avLst/>
          </a:prstGeom>
        </p:spPr>
      </p:pic>
      <p:pic>
        <p:nvPicPr>
          <p:cNvPr id="23" name="Imagen 6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2827CC9B-085F-48FF-FDEB-269E09A74C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13482" y="1469678"/>
            <a:ext cx="5821756" cy="433467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039C8A5-DB2F-FA12-1791-FF655BAC8325}"/>
              </a:ext>
            </a:extLst>
          </p:cNvPr>
          <p:cNvSpPr txBox="1"/>
          <p:nvPr/>
        </p:nvSpPr>
        <p:spPr>
          <a:xfrm>
            <a:off x="1898245" y="5856434"/>
            <a:ext cx="26018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3365"/>
                </a:solidFill>
              </a:rPr>
              <a:t>Approximant Realizations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DFBDF2-0EA8-8B7A-478E-18066AC06610}"/>
              </a:ext>
            </a:extLst>
          </p:cNvPr>
          <p:cNvSpPr txBox="1"/>
          <p:nvPr/>
        </p:nvSpPr>
        <p:spPr>
          <a:xfrm>
            <a:off x="7842812" y="5856434"/>
            <a:ext cx="22001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3365"/>
                </a:solidFill>
              </a:rPr>
              <a:t>Fricative Realizations</a:t>
            </a:r>
          </a:p>
        </p:txBody>
      </p:sp>
      <p:sp>
        <p:nvSpPr>
          <p:cNvPr id="26" name="Frame 25">
            <a:extLst>
              <a:ext uri="{FF2B5EF4-FFF2-40B4-BE49-F238E27FC236}">
                <a16:creationId xmlns:a16="http://schemas.microsoft.com/office/drawing/2014/main" id="{BA1B7A23-969E-C151-6727-A39A16EE743B}"/>
              </a:ext>
            </a:extLst>
          </p:cNvPr>
          <p:cNvSpPr/>
          <p:nvPr/>
        </p:nvSpPr>
        <p:spPr>
          <a:xfrm>
            <a:off x="2061634" y="1743634"/>
            <a:ext cx="163257" cy="3370729"/>
          </a:xfrm>
          <a:prstGeom prst="frame">
            <a:avLst>
              <a:gd name="adj1" fmla="val 1389"/>
            </a:avLst>
          </a:prstGeom>
          <a:noFill/>
          <a:ln w="28575">
            <a:solidFill>
              <a:srgbClr val="00336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27" name="Frame 26">
            <a:extLst>
              <a:ext uri="{FF2B5EF4-FFF2-40B4-BE49-F238E27FC236}">
                <a16:creationId xmlns:a16="http://schemas.microsoft.com/office/drawing/2014/main" id="{EA298F8F-D800-775B-8688-86E042DBFDD1}"/>
              </a:ext>
            </a:extLst>
          </p:cNvPr>
          <p:cNvSpPr/>
          <p:nvPr/>
        </p:nvSpPr>
        <p:spPr>
          <a:xfrm>
            <a:off x="3641689" y="1743634"/>
            <a:ext cx="208776" cy="3370729"/>
          </a:xfrm>
          <a:prstGeom prst="frame">
            <a:avLst>
              <a:gd name="adj1" fmla="val 1389"/>
            </a:avLst>
          </a:prstGeom>
          <a:noFill/>
          <a:ln w="28575">
            <a:solidFill>
              <a:srgbClr val="00336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28" name="Frame 27">
            <a:extLst>
              <a:ext uri="{FF2B5EF4-FFF2-40B4-BE49-F238E27FC236}">
                <a16:creationId xmlns:a16="http://schemas.microsoft.com/office/drawing/2014/main" id="{6ABE707E-B6CB-261B-DA54-7CEB744A9A46}"/>
              </a:ext>
            </a:extLst>
          </p:cNvPr>
          <p:cNvSpPr/>
          <p:nvPr/>
        </p:nvSpPr>
        <p:spPr>
          <a:xfrm>
            <a:off x="7652327" y="1743633"/>
            <a:ext cx="383308" cy="3370729"/>
          </a:xfrm>
          <a:prstGeom prst="frame">
            <a:avLst>
              <a:gd name="adj1" fmla="val 1389"/>
            </a:avLst>
          </a:prstGeom>
          <a:noFill/>
          <a:ln w="28575">
            <a:solidFill>
              <a:srgbClr val="00336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59D42D0D-F738-515F-EC52-0604EA4AB6E8}"/>
              </a:ext>
            </a:extLst>
          </p:cNvPr>
          <p:cNvSpPr/>
          <p:nvPr/>
        </p:nvSpPr>
        <p:spPr>
          <a:xfrm>
            <a:off x="9393767" y="1743632"/>
            <a:ext cx="467191" cy="3370729"/>
          </a:xfrm>
          <a:prstGeom prst="frame">
            <a:avLst>
              <a:gd name="adj1" fmla="val 1389"/>
            </a:avLst>
          </a:prstGeom>
          <a:noFill/>
          <a:ln w="28575">
            <a:solidFill>
              <a:srgbClr val="00336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AD2076-0B27-A370-FC66-C94508282AAD}"/>
              </a:ext>
            </a:extLst>
          </p:cNvPr>
          <p:cNvSpPr txBox="1"/>
          <p:nvPr/>
        </p:nvSpPr>
        <p:spPr>
          <a:xfrm>
            <a:off x="2175869" y="4878793"/>
            <a:ext cx="548548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rgbClr val="003365"/>
                </a:solidFill>
              </a:rPr>
              <a:t>26ms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C70F80B-6A8C-0C8C-F5EB-7C063EA1FC9A}"/>
              </a:ext>
            </a:extLst>
          </p:cNvPr>
          <p:cNvSpPr txBox="1"/>
          <p:nvPr/>
        </p:nvSpPr>
        <p:spPr>
          <a:xfrm>
            <a:off x="3806791" y="4880958"/>
            <a:ext cx="5485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rgbClr val="003365"/>
                </a:solidFill>
              </a:rPr>
              <a:t>35ms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61B05C2-9EE3-24D9-EEA2-FF537443214B}"/>
              </a:ext>
            </a:extLst>
          </p:cNvPr>
          <p:cNvSpPr txBox="1"/>
          <p:nvPr/>
        </p:nvSpPr>
        <p:spPr>
          <a:xfrm>
            <a:off x="7997626" y="4880958"/>
            <a:ext cx="5485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rgbClr val="003365"/>
                </a:solidFill>
              </a:rPr>
              <a:t>62ms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7C13FD-12EA-9907-3F6A-BD0C8E61A0B3}"/>
              </a:ext>
            </a:extLst>
          </p:cNvPr>
          <p:cNvSpPr txBox="1"/>
          <p:nvPr/>
        </p:nvSpPr>
        <p:spPr>
          <a:xfrm>
            <a:off x="9836874" y="4885227"/>
            <a:ext cx="54373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rgbClr val="003365"/>
                </a:solidFill>
              </a:rPr>
              <a:t>76ms</a:t>
            </a:r>
          </a:p>
        </p:txBody>
      </p:sp>
    </p:spTree>
    <p:extLst>
      <p:ext uri="{BB962C8B-B14F-4D97-AF65-F5344CB8AC3E}">
        <p14:creationId xmlns:p14="http://schemas.microsoft.com/office/powerpoint/2010/main" val="3744954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8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0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430E50-419E-8280-AEA4-F1F57F131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35D5E-9BF2-238E-0580-26C18114A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446664"/>
            <a:ext cx="10653579" cy="4274514"/>
          </a:xfrm>
        </p:spPr>
        <p:txBody>
          <a:bodyPr>
            <a:normAutofit lnSpcReduction="10000"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The production task was designed to trigger a particular phonological process:</a:t>
            </a:r>
          </a:p>
          <a:p>
            <a:pPr marL="685766" marR="0" lvl="0" indent="-457189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Singular 	→	Intervocalic /b d g/  </a:t>
            </a: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(</a:t>
            </a:r>
            <a:r>
              <a:rPr kumimoji="0" lang="en-US" sz="1900" b="0" i="1" u="none" strike="noStrike" kern="1200" cap="none" spc="0" normalizeH="0" baseline="0" noProof="0" dirty="0" err="1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un</a:t>
            </a:r>
            <a:r>
              <a:rPr kumimoji="0" lang="en-US" sz="1900" b="1" i="1" u="sng" strike="noStrike" kern="1200" cap="none" spc="0" normalizeH="0" baseline="0" noProof="0" dirty="0" err="1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</a:t>
            </a:r>
            <a:r>
              <a:rPr kumimoji="0" lang="en-US" sz="1900" b="1" i="1" u="sng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bo</a:t>
            </a:r>
            <a:r>
              <a:rPr kumimoji="0" lang="en-US" sz="1900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ta</a:t>
            </a: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)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		    →    approximant [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Arial"/>
              </a:rPr>
              <a:t>β̞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Arial"/>
              </a:rPr>
              <a:t>ð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Arial"/>
              </a:rPr>
              <a:t>̞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Arial"/>
              </a:rPr>
              <a:t>ɣ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Arial"/>
              </a:rPr>
              <a:t>̞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] </a:t>
            </a:r>
          </a:p>
          <a:p>
            <a:pPr marL="685766" marR="0" lvl="0" indent="-457189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Plural 	→  	Syllable final /-s/ + /b d g/ </a:t>
            </a: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(</a:t>
            </a:r>
            <a:r>
              <a:rPr kumimoji="0" lang="en-US" sz="1900" b="0" i="1" u="none" strike="noStrike" kern="1200" cap="none" spc="0" normalizeH="0" baseline="0" noProof="0" dirty="0" err="1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un</a:t>
            </a:r>
            <a:r>
              <a:rPr kumimoji="0" lang="en-US" sz="1900" b="1" i="1" u="sng" strike="noStrike" kern="1200" cap="none" spc="0" normalizeH="0" baseline="0" noProof="0" dirty="0" err="1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as</a:t>
            </a:r>
            <a:r>
              <a:rPr kumimoji="0" lang="en-US" sz="1900" b="1" i="1" u="sng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bo</a:t>
            </a:r>
            <a:r>
              <a:rPr kumimoji="0" lang="en-US" sz="1900" b="0" i="1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tas</a:t>
            </a: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)  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→    no /s/ + fricative [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Arial"/>
              </a:rPr>
              <a:t>v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Arial"/>
              </a:rPr>
              <a:t>ð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Arial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Arial"/>
              </a:rPr>
              <a:t>ɣ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]</a:t>
            </a: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40404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40404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40404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04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2C98D5-0B21-939D-3D5F-D75B0007E6A0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031AF249-D6A1-CED3-977D-BA191DB34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B8E5919-C953-6B98-D6B0-31F79A886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Contextual Expectations</a:t>
            </a:r>
          </a:p>
        </p:txBody>
      </p:sp>
    </p:spTree>
    <p:extLst>
      <p:ext uri="{BB962C8B-B14F-4D97-AF65-F5344CB8AC3E}">
        <p14:creationId xmlns:p14="http://schemas.microsoft.com/office/powerpoint/2010/main" val="21528123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0EB465-4A43-7112-B0D7-68C643754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89532-5F48-28B9-BA4B-405B88509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841500"/>
            <a:ext cx="6575553" cy="3879678"/>
          </a:xfrm>
        </p:spPr>
        <p:txBody>
          <a:bodyPr>
            <a:normAutofit/>
          </a:bodyPr>
          <a:lstStyle/>
          <a:p>
            <a:r>
              <a:rPr lang="en-US" dirty="0"/>
              <a:t>Multivariate Modeling: Random Forest</a:t>
            </a:r>
          </a:p>
          <a:p>
            <a:r>
              <a:rPr lang="en-US" b="1" dirty="0"/>
              <a:t>Importance of different acoustic features</a:t>
            </a:r>
            <a:r>
              <a:rPr lang="en-US" dirty="0"/>
              <a:t> in predicting sound classification</a:t>
            </a:r>
          </a:p>
          <a:p>
            <a:pPr lvl="1"/>
            <a:r>
              <a:rPr lang="en-US" b="1" dirty="0"/>
              <a:t>Duration </a:t>
            </a:r>
            <a:r>
              <a:rPr lang="en-US" dirty="0"/>
              <a:t>is the most important predictor</a:t>
            </a:r>
          </a:p>
          <a:p>
            <a:pPr lvl="1"/>
            <a:r>
              <a:rPr lang="en-US" b="1" dirty="0"/>
              <a:t>Mean Intensity Ratio </a:t>
            </a:r>
            <a:r>
              <a:rPr lang="en-US" dirty="0"/>
              <a:t>and</a:t>
            </a:r>
            <a:r>
              <a:rPr lang="en-US" b="1" dirty="0"/>
              <a:t> Spectral Features</a:t>
            </a:r>
            <a:r>
              <a:rPr lang="en-US" dirty="0"/>
              <a:t> also play significant roles</a:t>
            </a:r>
          </a:p>
          <a:p>
            <a:pPr lvl="1"/>
            <a:r>
              <a:rPr lang="en-US" b="1" dirty="0"/>
              <a:t>Zero-Crossings Ratio </a:t>
            </a:r>
            <a:r>
              <a:rPr lang="en-US" dirty="0"/>
              <a:t>and</a:t>
            </a:r>
            <a:r>
              <a:rPr lang="en-US" b="1" dirty="0"/>
              <a:t> Mean HNR</a:t>
            </a:r>
            <a:r>
              <a:rPr lang="en-US" dirty="0"/>
              <a:t> contribute less</a:t>
            </a:r>
          </a:p>
          <a:p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61AE62-51BC-AE11-80AF-AED54A75BDE4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B19A6470-DD13-77D3-017A-568898DCD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A5B4A5C-8A93-96C7-C9C0-AEF293242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 fontScale="90000"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Results</a:t>
            </a:r>
            <a:br>
              <a:rPr lang="en-US" dirty="0"/>
            </a:br>
            <a:r>
              <a:rPr lang="en-US" b="0" dirty="0">
                <a:solidFill>
                  <a:schemeClr val="bg1">
                    <a:lumMod val="65000"/>
                  </a:schemeClr>
                </a:solidFill>
              </a:rPr>
              <a:t>Which Acoustic Features Matter Most?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Content Placeholder 11" descr="A graph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7AFB1D48-B4F0-8EC3-7C87-EB46381DB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9489" y="1091727"/>
            <a:ext cx="3792044" cy="4851873"/>
          </a:xfrm>
          <a:prstGeom prst="rect">
            <a:avLst/>
          </a:prstGeom>
        </p:spPr>
      </p:pic>
      <p:sp>
        <p:nvSpPr>
          <p:cNvPr id="7" name="Left Brace 6">
            <a:extLst>
              <a:ext uri="{FF2B5EF4-FFF2-40B4-BE49-F238E27FC236}">
                <a16:creationId xmlns:a16="http://schemas.microsoft.com/office/drawing/2014/main" id="{59754FF8-FC7D-6019-8350-D1D198A2E7D3}"/>
              </a:ext>
            </a:extLst>
          </p:cNvPr>
          <p:cNvSpPr/>
          <p:nvPr/>
        </p:nvSpPr>
        <p:spPr>
          <a:xfrm>
            <a:off x="8023629" y="1685629"/>
            <a:ext cx="342157" cy="2108669"/>
          </a:xfrm>
          <a:prstGeom prst="leftBrace">
            <a:avLst/>
          </a:prstGeom>
          <a:ln w="28575">
            <a:solidFill>
              <a:srgbClr val="00336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062159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A66C6-6E26-DFD4-F641-1B98C37D1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139C6BF-FBA2-407B-32D2-B61631E2428F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7D8CCFCA-9E66-AE00-9E58-06C6ECAE0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C8A6285-170B-6D6E-2526-04DD03905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 fontScale="90000"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Results</a:t>
            </a:r>
            <a:br>
              <a:rPr lang="en-US" dirty="0"/>
            </a:br>
            <a:r>
              <a:rPr lang="en-US" b="0" dirty="0">
                <a:solidFill>
                  <a:schemeClr val="bg1">
                    <a:lumMod val="65000"/>
                  </a:schemeClr>
                </a:solidFill>
              </a:rPr>
              <a:t>GLMM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483C0C6-57F4-49E8-6AFC-EF4C677210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482837"/>
              </p:ext>
            </p:extLst>
          </p:nvPr>
        </p:nvGraphicFramePr>
        <p:xfrm>
          <a:off x="7206292" y="662453"/>
          <a:ext cx="4832702" cy="2641492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873826">
                  <a:extLst>
                    <a:ext uri="{9D8B030D-6E8A-4147-A177-3AD203B41FA5}">
                      <a16:colId xmlns:a16="http://schemas.microsoft.com/office/drawing/2014/main" val="2313511103"/>
                    </a:ext>
                  </a:extLst>
                </a:gridCol>
                <a:gridCol w="1027917">
                  <a:extLst>
                    <a:ext uri="{9D8B030D-6E8A-4147-A177-3AD203B41FA5}">
                      <a16:colId xmlns:a16="http://schemas.microsoft.com/office/drawing/2014/main" val="2343651806"/>
                    </a:ext>
                  </a:extLst>
                </a:gridCol>
                <a:gridCol w="960551">
                  <a:extLst>
                    <a:ext uri="{9D8B030D-6E8A-4147-A177-3AD203B41FA5}">
                      <a16:colId xmlns:a16="http://schemas.microsoft.com/office/drawing/2014/main" val="4159786476"/>
                    </a:ext>
                  </a:extLst>
                </a:gridCol>
                <a:gridCol w="970408">
                  <a:extLst>
                    <a:ext uri="{9D8B030D-6E8A-4147-A177-3AD203B41FA5}">
                      <a16:colId xmlns:a16="http://schemas.microsoft.com/office/drawing/2014/main" val="4284550055"/>
                    </a:ext>
                  </a:extLst>
                </a:gridCol>
              </a:tblGrid>
              <a:tr h="389421">
                <a:tc>
                  <a:txBody>
                    <a:bodyPr/>
                    <a:lstStyle/>
                    <a:p>
                      <a:r>
                        <a:rPr lang="en-US" sz="1400" dirty="0"/>
                        <a:t>Predictor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6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Estimate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6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Std. Error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6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p-value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6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204415"/>
                  </a:ext>
                </a:extLst>
              </a:tr>
              <a:tr h="322934">
                <a:tc>
                  <a:txBody>
                    <a:bodyPr/>
                    <a:lstStyle/>
                    <a:p>
                      <a:r>
                        <a:rPr lang="en-US" sz="1400" b="1"/>
                        <a:t>Duration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i="0"/>
                        <a:t>2.96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0.26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&lt; 0.001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8995"/>
                  </a:ext>
                </a:extLst>
              </a:tr>
              <a:tr h="322934">
                <a:tc>
                  <a:txBody>
                    <a:bodyPr/>
                    <a:lstStyle/>
                    <a:p>
                      <a:r>
                        <a:rPr lang="en-US" sz="1400" b="1"/>
                        <a:t>Mean Intensity Ratio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i="0"/>
                        <a:t>-0.99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0.14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&lt; 0.001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1640380"/>
                  </a:ext>
                </a:extLst>
              </a:tr>
              <a:tr h="32293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1"/>
                        <a:t>Spectral Spread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400" b="1"/>
                        <a:t>-0.41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1"/>
                        <a:t>0.12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1"/>
                        <a:t>&lt; 0.001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2580882"/>
                  </a:ext>
                </a:extLst>
              </a:tr>
              <a:tr h="313436">
                <a:tc>
                  <a:txBody>
                    <a:bodyPr/>
                    <a:lstStyle/>
                    <a:p>
                      <a:r>
                        <a:rPr lang="en-US" sz="1400" b="1"/>
                        <a:t>Spectral Centroid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/>
                        <a:t>0.46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0.14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0.0025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0445899"/>
                  </a:ext>
                </a:extLst>
              </a:tr>
              <a:tr h="322934">
                <a:tc>
                  <a:txBody>
                    <a:bodyPr/>
                    <a:lstStyle/>
                    <a:p>
                      <a:r>
                        <a:rPr lang="en-US" sz="1400"/>
                        <a:t>Zero-Crossing Rate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/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0.47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89500313"/>
                  </a:ext>
                </a:extLst>
              </a:tr>
              <a:tr h="322934">
                <a:tc>
                  <a:txBody>
                    <a:bodyPr/>
                    <a:lstStyle/>
                    <a:p>
                      <a:r>
                        <a:rPr lang="en-US" sz="1400"/>
                        <a:t>Mean HNR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/>
                        <a:t>-0.11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0.11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948994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227547CB-FC82-5417-A2CF-75575B7CC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378" y="1917666"/>
            <a:ext cx="6664393" cy="395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69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E7B39-F7E9-3E69-8A2F-A33AD32F5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5E085C-A95A-BBE4-FD5C-5487E777CA66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31940A2A-8F50-89E4-0DC7-000727B33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6B8A0E2-E1A1-5E7E-DE7C-CC8B4605D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 fontScale="90000"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Results</a:t>
            </a:r>
            <a:br>
              <a:rPr lang="en-US" dirty="0"/>
            </a:br>
            <a:r>
              <a:rPr lang="en-US" b="0" dirty="0">
                <a:solidFill>
                  <a:schemeClr val="bg1">
                    <a:lumMod val="65000"/>
                  </a:schemeClr>
                </a:solidFill>
              </a:rPr>
              <a:t>Acoustic Features - Duration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73AFC4-A542-163C-1803-540E51209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057400"/>
            <a:ext cx="103632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88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DB9F9-8555-32FA-8AFE-FFECD16B1C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FDDD58-835D-BA92-ED6E-DDCFE880A35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73891184-209F-E3D7-8589-C9818D809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7C7FD1A-E0E7-1ED7-A8FB-D5CD7C48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 fontScale="90000"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Results</a:t>
            </a:r>
            <a:br>
              <a:rPr lang="en-US" dirty="0"/>
            </a:br>
            <a:r>
              <a:rPr lang="en-US" b="0" dirty="0">
                <a:solidFill>
                  <a:schemeClr val="bg1">
                    <a:lumMod val="65000"/>
                  </a:schemeClr>
                </a:solidFill>
              </a:rPr>
              <a:t>Acoustic Features - Intensity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C544EB-4429-D419-45BF-3A2B05653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057400"/>
            <a:ext cx="103632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469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BB1A51-F05D-7DDB-C539-CC04C7FC1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A57302-E65C-3B24-C8DF-63BE7E809DE4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C5C35F09-4AB3-A742-BEDD-111E21A04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84656E6-B6B5-C3A9-6DC8-92A66751F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 fontScale="90000"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Results</a:t>
            </a:r>
            <a:br>
              <a:rPr lang="en-US" dirty="0"/>
            </a:br>
            <a:r>
              <a:rPr lang="en-US" b="0" dirty="0">
                <a:solidFill>
                  <a:schemeClr val="bg1">
                    <a:lumMod val="65000"/>
                  </a:schemeClr>
                </a:solidFill>
              </a:rPr>
              <a:t>Acoustic Features – Spectral Features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B38DBE-156B-11D6-A3FD-C0B296ECB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057" y="1653226"/>
            <a:ext cx="6618236" cy="24818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E30AFE-6D44-0507-49E9-B57AB37AE3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0867" y="4135064"/>
            <a:ext cx="6535426" cy="245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60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32C7B1-DBE2-A034-845F-726D09C74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A3B2B9-9E14-4736-E28C-207A691AD9A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E7EF970B-2A5A-09D2-81E1-45E30CC9A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77DF7B0-4ED9-DF78-2A1E-D2D8E0E3B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 fontScale="90000"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Results</a:t>
            </a:r>
            <a:br>
              <a:rPr lang="en-US" dirty="0"/>
            </a:br>
            <a:r>
              <a:rPr lang="en-US" b="0" dirty="0">
                <a:solidFill>
                  <a:schemeClr val="bg1">
                    <a:lumMod val="65000"/>
                  </a:schemeClr>
                </a:solidFill>
              </a:rPr>
              <a:t>PCA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8AD70E3B-E9C2-1F1B-BC88-23DE1401A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7594" y="881843"/>
            <a:ext cx="7394206" cy="506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827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CFE33-B880-3BEC-08EC-882FE4A98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446664"/>
            <a:ext cx="10653579" cy="4189862"/>
          </a:xfrm>
        </p:spPr>
        <p:txBody>
          <a:bodyPr>
            <a:normAutofit/>
          </a:bodyPr>
          <a:lstStyle/>
          <a:p>
            <a:r>
              <a:rPr lang="en-US" dirty="0"/>
              <a:t>WAS as a “testing ground” for lenition &amp; compensation</a:t>
            </a:r>
          </a:p>
          <a:p>
            <a:r>
              <a:rPr lang="en-US" dirty="0"/>
              <a:t>Two hallmark processes:</a:t>
            </a:r>
          </a:p>
          <a:p>
            <a:pPr lvl="1"/>
            <a:r>
              <a:rPr lang="en-US" dirty="0"/>
              <a:t>/s/ weakening (aspiration, elision, etc.) </a:t>
            </a:r>
          </a:p>
          <a:p>
            <a:pPr lvl="1"/>
            <a:r>
              <a:rPr lang="en-US" dirty="0"/>
              <a:t>spirantization of /b d g/ (approximants vs. fricatives)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B8DF11-1664-669E-0D4B-E96430FCAE76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540DD30A-A969-C0E7-4D9E-5CDDD056F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0FB4820-70FF-2E49-56E1-267D726CD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/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Why Western Andalusian Spanish?</a:t>
            </a:r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59B9FCEA-7960-4228-743C-B023057D5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0976" y="785476"/>
            <a:ext cx="3283681" cy="2299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Imagen 5" descr="Mapa&#10;&#10;Descripción generada automáticamente">
            <a:extLst>
              <a:ext uri="{FF2B5EF4-FFF2-40B4-BE49-F238E27FC236}">
                <a16:creationId xmlns:a16="http://schemas.microsoft.com/office/drawing/2014/main" id="{A14C8773-9E1C-0AD9-6AE3-5D3ACFBDB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1171" y="4239101"/>
            <a:ext cx="3571674" cy="1517065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F0CB7D06-18C2-C960-FC26-1B1761B3768E}"/>
              </a:ext>
            </a:extLst>
          </p:cNvPr>
          <p:cNvSpPr/>
          <p:nvPr/>
        </p:nvSpPr>
        <p:spPr>
          <a:xfrm>
            <a:off x="9050099" y="1978780"/>
            <a:ext cx="1674688" cy="93208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C129DDA-3E94-0E1B-C342-C9863A241484}"/>
              </a:ext>
            </a:extLst>
          </p:cNvPr>
          <p:cNvSpPr/>
          <p:nvPr/>
        </p:nvSpPr>
        <p:spPr>
          <a:xfrm>
            <a:off x="6840977" y="3561762"/>
            <a:ext cx="3872061" cy="224361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986674D-8114-09EE-2071-AB203CC120CC}"/>
              </a:ext>
            </a:extLst>
          </p:cNvPr>
          <p:cNvCxnSpPr>
            <a:cxnSpLocks/>
          </p:cNvCxnSpPr>
          <p:nvPr/>
        </p:nvCxnSpPr>
        <p:spPr>
          <a:xfrm flipH="1">
            <a:off x="7161052" y="2230177"/>
            <a:ext cx="1984938" cy="18379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414A9D9-88E7-95BC-85D2-0374BB7128C3}"/>
              </a:ext>
            </a:extLst>
          </p:cNvPr>
          <p:cNvCxnSpPr>
            <a:cxnSpLocks/>
            <a:stCxn id="24" idx="6"/>
            <a:endCxn id="25" idx="6"/>
          </p:cNvCxnSpPr>
          <p:nvPr/>
        </p:nvCxnSpPr>
        <p:spPr>
          <a:xfrm flipH="1">
            <a:off x="10713038" y="2444823"/>
            <a:ext cx="11749" cy="223874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4700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129A8-6F08-894B-D966-A8A1698DB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DDE4C-1126-02A4-D3C4-11CB9CB77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841500"/>
            <a:ext cx="10653578" cy="3879678"/>
          </a:xfrm>
        </p:spPr>
        <p:txBody>
          <a:bodyPr>
            <a:normAutofit/>
          </a:bodyPr>
          <a:lstStyle/>
          <a:p>
            <a:r>
              <a:rPr lang="en-US" dirty="0"/>
              <a:t>/s/ loss triggers compensatory strengthening → following /b d g/ systematically shift toward more constricted realizations</a:t>
            </a:r>
          </a:p>
          <a:p>
            <a:r>
              <a:rPr lang="en-US" dirty="0"/>
              <a:t>Not incidental → CVFs show a consistent acoustic pattern (longer duration, increased turbulence)</a:t>
            </a:r>
          </a:p>
          <a:p>
            <a:r>
              <a:rPr lang="en-US" dirty="0"/>
              <a:t>Gradient continuum → productions span from approximant-like to fricative, reflecting structured variation rather than discrete categories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25ACA1-C070-DF0E-A7C9-07F66BFEED4E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EB69FDF7-A2EA-977F-F92E-634FF44B3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269F2FB-139C-C07B-C897-71540D973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Interpretation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6552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358014-9560-627F-2477-8810B2298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4B05C-5CA0-4FBC-5B50-94004ADD0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841500"/>
            <a:ext cx="10653578" cy="3879678"/>
          </a:xfrm>
        </p:spPr>
        <p:txBody>
          <a:bodyPr>
            <a:normAutofit/>
          </a:bodyPr>
          <a:lstStyle/>
          <a:p>
            <a:r>
              <a:rPr lang="en-US" b="1" dirty="0"/>
              <a:t>Phonetics / Phonology</a:t>
            </a:r>
          </a:p>
          <a:p>
            <a:pPr lvl="1"/>
            <a:r>
              <a:rPr lang="en-US" dirty="0"/>
              <a:t>CVFs show how fine phonetic adjustments (duration, turbulence) can enhance coda salience and stabilize contrast</a:t>
            </a:r>
          </a:p>
          <a:p>
            <a:r>
              <a:rPr lang="en-US" b="1" dirty="0"/>
              <a:t>Cross-dialectal evidence</a:t>
            </a:r>
          </a:p>
          <a:p>
            <a:pPr lvl="1"/>
            <a:r>
              <a:rPr lang="en-US" dirty="0"/>
              <a:t>Adds to typological cases where loss of cues triggers compensatory strengthening, aligning WAS with other leniting systems</a:t>
            </a:r>
          </a:p>
          <a:p>
            <a:r>
              <a:rPr lang="en-US" b="1" dirty="0"/>
              <a:t>Exemplar-based models</a:t>
            </a:r>
          </a:p>
          <a:p>
            <a:pPr lvl="1"/>
            <a:r>
              <a:rPr lang="en-US" dirty="0"/>
              <a:t>Demonstrates how structured gradience is not random noise, but a pathway to phonologization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D836C4-8012-3E85-F108-B0B6B9C40440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D1329904-2B3C-A0E4-0950-5636D47B6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DA1654B-D723-686E-5C76-82F6F497C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Broader Significance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2753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D5F474-05E9-B814-F9C7-6BD91B65E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D6941-E9B4-8728-C2C7-9D7D65FE0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841500"/>
            <a:ext cx="10653578" cy="3879678"/>
          </a:xfrm>
        </p:spPr>
        <p:txBody>
          <a:bodyPr>
            <a:normAutofit/>
          </a:bodyPr>
          <a:lstStyle/>
          <a:p>
            <a:r>
              <a:rPr lang="en-US" dirty="0"/>
              <a:t>WAS CVFs emerge as a structured, compensatory response to /s/-loss, not random variation</a:t>
            </a:r>
          </a:p>
          <a:p>
            <a:r>
              <a:rPr lang="en-US" dirty="0"/>
              <a:t>CVFs are defined by </a:t>
            </a:r>
            <a:r>
              <a:rPr lang="en-US" b="1" dirty="0"/>
              <a:t>duration + spectral turbulence</a:t>
            </a:r>
            <a:r>
              <a:rPr lang="en-US" dirty="0"/>
              <a:t>, separating them from intervocalic approximants</a:t>
            </a:r>
          </a:p>
          <a:p>
            <a:r>
              <a:rPr lang="en-US" dirty="0"/>
              <a:t>Overlap shows variability, but distribution is structured → supports phonologization in progress</a:t>
            </a:r>
          </a:p>
          <a:p>
            <a:r>
              <a:rPr lang="en-US" dirty="0"/>
              <a:t>CVFs illustrate how fine-grained phonetic detail feeds into phonological adaptation and category restructuring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910725-C051-7296-E52C-415A95E63971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562C190E-5B00-4430-6930-7601E2612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588D9A2-06A0-3FC3-5BB7-BEB46537D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Conclusion &amp; Future Work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5182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A5A38-A795-FCA2-F3EE-ECB811106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8578" y="1809209"/>
            <a:ext cx="4496775" cy="97493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Thank you!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4F26E65-D4B5-25E1-320B-88E687F02AB0}"/>
              </a:ext>
            </a:extLst>
          </p:cNvPr>
          <p:cNvSpPr txBox="1">
            <a:spLocks/>
          </p:cNvSpPr>
          <p:nvPr/>
        </p:nvSpPr>
        <p:spPr>
          <a:xfrm>
            <a:off x="4622041" y="2711062"/>
            <a:ext cx="2702256" cy="5036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sarroniz@unr.edu</a:t>
            </a:r>
            <a:endParaRPr 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9" name="Picture 8" descr="A blue and white logo&#10;&#10;AI-generated content may be incorrect.">
            <a:extLst>
              <a:ext uri="{FF2B5EF4-FFF2-40B4-BE49-F238E27FC236}">
                <a16:creationId xmlns:a16="http://schemas.microsoft.com/office/drawing/2014/main" id="{CAACEBBB-CF6A-0083-CA9D-A9CEE913E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1032" y="4116561"/>
            <a:ext cx="1691865" cy="122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695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43765D-9ECC-B7A4-D4BD-83D84B6D2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3E573-E7E7-3329-F206-36E486238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446664"/>
            <a:ext cx="10653579" cy="4189862"/>
          </a:xfrm>
        </p:spPr>
        <p:txBody>
          <a:bodyPr>
            <a:normAutofit/>
          </a:bodyPr>
          <a:lstStyle/>
          <a:p>
            <a:r>
              <a:rPr lang="en-US" dirty="0"/>
              <a:t>The reduction of /s/ in coda position has been widely reported to occur in many different varieties of Spanish</a:t>
            </a:r>
          </a:p>
          <a:p>
            <a:pPr>
              <a:spcAft>
                <a:spcPts val="800"/>
              </a:spcAft>
            </a:pPr>
            <a:r>
              <a:rPr lang="en-US" dirty="0"/>
              <a:t>Depending on the dialect, this lenition process has been described to result in:</a:t>
            </a:r>
          </a:p>
          <a:p>
            <a:pPr lvl="1">
              <a:spcAft>
                <a:spcPts val="800"/>
              </a:spcAft>
            </a:pPr>
            <a:r>
              <a:rPr lang="en-US" dirty="0"/>
              <a:t>an aspirated variant </a:t>
            </a:r>
            <a:r>
              <a:rPr lang="en-US" sz="1600" dirty="0"/>
              <a:t>(Bybee, 2000; </a:t>
            </a:r>
            <a:r>
              <a:rPr lang="en-US" sz="1600" dirty="0" err="1"/>
              <a:t>Hualde</a:t>
            </a:r>
            <a:r>
              <a:rPr lang="en-US" sz="1600" dirty="0"/>
              <a:t>, 2005; Lipski, 1994)</a:t>
            </a:r>
          </a:p>
          <a:p>
            <a:pPr lvl="1">
              <a:spcAft>
                <a:spcPts val="800"/>
              </a:spcAft>
            </a:pPr>
            <a:r>
              <a:rPr lang="en-US" dirty="0"/>
              <a:t>a voiced variant </a:t>
            </a:r>
            <a:r>
              <a:rPr lang="en-US" sz="1600" dirty="0"/>
              <a:t>(Willis et al., 2015)</a:t>
            </a:r>
          </a:p>
          <a:p>
            <a:pPr lvl="1">
              <a:spcAft>
                <a:spcPts val="800"/>
              </a:spcAft>
            </a:pPr>
            <a:r>
              <a:rPr lang="en-US" dirty="0"/>
              <a:t>a glottal occlusion </a:t>
            </a:r>
            <a:r>
              <a:rPr lang="en-US" sz="1600" dirty="0"/>
              <a:t>(Luna, 2010; </a:t>
            </a:r>
            <a:r>
              <a:rPr lang="en-US" sz="1600" dirty="0" err="1"/>
              <a:t>Valentín-Márquez</a:t>
            </a:r>
            <a:r>
              <a:rPr lang="en-US" sz="1600" dirty="0"/>
              <a:t>, 2006; Núñez-Méndez, 2022)</a:t>
            </a:r>
          </a:p>
          <a:p>
            <a:pPr marL="380990" indent="-380990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9F6BB9-83EE-47DE-ABE5-6044AC9C0527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77E248BB-D464-A790-2044-48524888F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C76CC4E-D36C-1322-960B-7E36E45E5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/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The Lenition of /s/ in Spanish</a:t>
            </a:r>
          </a:p>
        </p:txBody>
      </p:sp>
    </p:spTree>
    <p:extLst>
      <p:ext uri="{BB962C8B-B14F-4D97-AF65-F5344CB8AC3E}">
        <p14:creationId xmlns:p14="http://schemas.microsoft.com/office/powerpoint/2010/main" val="3974489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8F66C0-313B-E8D7-50F4-37AC3762E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E85F2-3D31-2982-4369-85B6F49AD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446664"/>
            <a:ext cx="10653579" cy="4189862"/>
          </a:xfrm>
        </p:spPr>
        <p:txBody>
          <a:bodyPr>
            <a:normAutofit/>
          </a:bodyPr>
          <a:lstStyle/>
          <a:p>
            <a:r>
              <a:rPr lang="en-US" dirty="0"/>
              <a:t>Previous work on /s/ + /p t k/ clusters found an increased VOT on the voiceless stop in WAS </a:t>
            </a:r>
            <a:r>
              <a:rPr lang="en-US" sz="1800" dirty="0"/>
              <a:t>(</a:t>
            </a:r>
            <a:r>
              <a:rPr lang="en-US" sz="1800" dirty="0" err="1"/>
              <a:t>Torreira</a:t>
            </a:r>
            <a:r>
              <a:rPr lang="en-US" sz="1800" dirty="0"/>
              <a:t>, 2006, 2007; Ruch and Harrington, 2014; Ruch and Peters, 2016; Martínez </a:t>
            </a:r>
            <a:r>
              <a:rPr lang="en-US" sz="1800" dirty="0" err="1"/>
              <a:t>Celdrán</a:t>
            </a:r>
            <a:r>
              <a:rPr lang="en-US" sz="1800" dirty="0"/>
              <a:t> and </a:t>
            </a:r>
            <a:r>
              <a:rPr lang="en-US" sz="1800" dirty="0" err="1"/>
              <a:t>Fernández</a:t>
            </a:r>
            <a:r>
              <a:rPr lang="en-US" sz="1800" dirty="0"/>
              <a:t> Planas, 2007; del </a:t>
            </a:r>
            <a:r>
              <a:rPr lang="en-US" sz="1800" dirty="0" err="1"/>
              <a:t>Saz</a:t>
            </a:r>
            <a:r>
              <a:rPr lang="en-US" sz="1800" dirty="0"/>
              <a:t>, 2015; Gilbert, 2022; inter alia)</a:t>
            </a:r>
          </a:p>
          <a:p>
            <a:r>
              <a:rPr lang="en-US" dirty="0"/>
              <a:t>Post-aspiration, as well as affrication of /s/ + /p t k/ clusters have also been documented in WAS </a:t>
            </a:r>
            <a:r>
              <a:rPr lang="en-US" sz="1600" dirty="0"/>
              <a:t>(</a:t>
            </a:r>
            <a:r>
              <a:rPr lang="es-ES" sz="1600" dirty="0"/>
              <a:t>Del Saz, 2023; Moya Corral, 2007; </a:t>
            </a:r>
            <a:r>
              <a:rPr lang="es-ES" sz="1600" dirty="0" err="1"/>
              <a:t>Ruch</a:t>
            </a:r>
            <a:r>
              <a:rPr lang="es-ES" sz="1600" dirty="0"/>
              <a:t>, 2010, 2012, 2013; Villena Ponsoda et al., 2016</a:t>
            </a:r>
            <a:r>
              <a:rPr lang="en-US" sz="1600" dirty="0"/>
              <a:t>)</a:t>
            </a:r>
          </a:p>
          <a:p>
            <a:r>
              <a:rPr lang="en-US" dirty="0"/>
              <a:t>In EAS, there is a lengthening and lowering of the preceding vowel </a:t>
            </a:r>
            <a:r>
              <a:rPr lang="en-US" sz="1600" dirty="0"/>
              <a:t>(</a:t>
            </a:r>
            <a:r>
              <a:rPr lang="en-US" sz="1600" dirty="0" err="1"/>
              <a:t>Hualde</a:t>
            </a:r>
            <a:r>
              <a:rPr lang="en-US" sz="1600" dirty="0"/>
              <a:t> and Sanders, 1995; Henriksen, 2017)</a:t>
            </a:r>
          </a:p>
          <a:p>
            <a:r>
              <a:rPr lang="en-US" dirty="0"/>
              <a:t>An occlusive variant of /b d g/ is also found in Puerto Rican Spanish when followed by an elided /s/ </a:t>
            </a:r>
            <a:r>
              <a:rPr lang="en-US" sz="1600" dirty="0"/>
              <a:t>(Galarza et al., 2014)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10AC8E-602D-3FE4-D084-1FD247DF1A74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B2658967-22A0-20C5-E709-94EC5C52B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963E13E-F677-7D2E-28F4-262ADE187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/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The Lenition of /s/ &amp; Phonological Processes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B91BE7-73A9-0806-C532-FB5411276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5318" y="1826790"/>
            <a:ext cx="7444410" cy="3993824"/>
          </a:xfrm>
          <a:prstGeom prst="rect">
            <a:avLst/>
          </a:prstGeom>
        </p:spPr>
      </p:pic>
      <p:sp>
        <p:nvSpPr>
          <p:cNvPr id="9" name="Frame 8">
            <a:extLst>
              <a:ext uri="{FF2B5EF4-FFF2-40B4-BE49-F238E27FC236}">
                <a16:creationId xmlns:a16="http://schemas.microsoft.com/office/drawing/2014/main" id="{945DB289-C3B8-8D2C-0B6B-E143345F42F7}"/>
              </a:ext>
            </a:extLst>
          </p:cNvPr>
          <p:cNvSpPr/>
          <p:nvPr/>
        </p:nvSpPr>
        <p:spPr>
          <a:xfrm>
            <a:off x="8357467" y="2040928"/>
            <a:ext cx="1154774" cy="3565548"/>
          </a:xfrm>
          <a:prstGeom prst="frame">
            <a:avLst>
              <a:gd name="adj1" fmla="val 4017"/>
            </a:avLst>
          </a:prstGeom>
          <a:solidFill>
            <a:srgbClr val="00336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336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795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FEA3E-EEDD-2455-D422-54EB9A879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83D8D-6C60-70A6-6F1A-BF723AFAF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446664"/>
            <a:ext cx="10653579" cy="4189862"/>
          </a:xfrm>
        </p:spPr>
        <p:txBody>
          <a:bodyPr>
            <a:normAutofit/>
          </a:bodyPr>
          <a:lstStyle/>
          <a:p>
            <a:pPr marL="239994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r>
              <a:rPr kumimoji="0" lang="en-US" sz="2133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Distribution of voiced stops and approximants </a:t>
            </a:r>
            <a:br>
              <a:rPr kumimoji="0" lang="en-US" sz="2133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(Navarro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Tomás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, 1918/1977; Martínez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Celdrán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1984, 2022)</a:t>
            </a:r>
          </a:p>
          <a:p>
            <a:pPr marL="239994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/b/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457189" marR="0" lvl="0" indent="-217195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[b] after a pause, nasal [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bom.ba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]</a:t>
            </a:r>
          </a:p>
          <a:p>
            <a:pPr marL="457189" marR="0" lvl="0" indent="-217195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[</a:t>
            </a:r>
            <a:r>
              <a:rPr kumimoji="0" lang="el-G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 SIL"/>
                <a:ea typeface="+mn-ea"/>
                <a:cs typeface="Arial"/>
              </a:rPr>
              <a:t>β̞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] in every other place [la.</a:t>
            </a:r>
            <a:r>
              <a:rPr kumimoji="0" lang="el-G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 SIL"/>
                <a:ea typeface="+mn-ea"/>
                <a:cs typeface="Arial"/>
              </a:rPr>
              <a:t>β̞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a.</a:t>
            </a:r>
            <a:r>
              <a:rPr kumimoji="0" lang="el-G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 SIL"/>
                <a:ea typeface="+mn-ea"/>
                <a:cs typeface="Arial"/>
              </a:rPr>
              <a:t> β̞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a]</a:t>
            </a:r>
          </a:p>
          <a:p>
            <a:pPr marL="239994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/d/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457189" marR="0" lvl="0" indent="-217195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[d] after a pause, nasal, lateral [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fal.da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]</a:t>
            </a:r>
          </a:p>
          <a:p>
            <a:pPr marL="457189" marR="0" lvl="0" indent="-217195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[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 SIL"/>
                <a:ea typeface="+mn-ea"/>
                <a:cs typeface="Arial"/>
              </a:rPr>
              <a:t>ð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 SIL"/>
                <a:ea typeface="+mn-ea"/>
                <a:cs typeface="Arial"/>
              </a:rPr>
              <a:t>̞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] in every other place [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la.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 SIL"/>
                <a:ea typeface="+mn-ea"/>
                <a:cs typeface="Arial"/>
              </a:rPr>
              <a:t>ð̞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]</a:t>
            </a:r>
          </a:p>
          <a:p>
            <a:pPr marL="239994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+mj-lt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/g/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457189" marR="0" lvl="0" indent="-217195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[g] after a pause, nasal [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poŋ.go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]</a:t>
            </a:r>
          </a:p>
          <a:p>
            <a:pPr marL="457189" marR="0" lvl="0" indent="-217195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prstClr val="black">
                  <a:lumMod val="50000"/>
                  <a:lumOff val="50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[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 SIL"/>
                <a:ea typeface="+mn-ea"/>
                <a:cs typeface="Arial"/>
              </a:rPr>
              <a:t>ɣ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 SIL"/>
                <a:ea typeface="+mn-ea"/>
                <a:cs typeface="Arial"/>
              </a:rPr>
              <a:t>̞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] in every other place [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la.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ris SIL"/>
                <a:ea typeface="+mn-ea"/>
                <a:cs typeface="Arial"/>
              </a:rPr>
              <a:t>ɣ̞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]</a:t>
            </a:r>
          </a:p>
          <a:p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81D1D0-8BE0-E458-C376-68A3E3D14F5C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2F4578AB-A379-8602-A4D0-5C5C51DC5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337A635-649A-47CA-7399-ADDB686B2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/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The Spirantization of /b d g/ in Spanish</a:t>
            </a:r>
          </a:p>
        </p:txBody>
      </p:sp>
      <p:sp>
        <p:nvSpPr>
          <p:cNvPr id="2" name="CuadroTexto 4">
            <a:extLst>
              <a:ext uri="{FF2B5EF4-FFF2-40B4-BE49-F238E27FC236}">
                <a16:creationId xmlns:a16="http://schemas.microsoft.com/office/drawing/2014/main" id="{7F8F9B2E-D05B-AA70-3D95-B212460F037A}"/>
              </a:ext>
            </a:extLst>
          </p:cNvPr>
          <p:cNvSpPr txBox="1"/>
          <p:nvPr/>
        </p:nvSpPr>
        <p:spPr>
          <a:xfrm>
            <a:off x="7231021" y="3203297"/>
            <a:ext cx="335220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33" b="1" dirty="0">
                <a:solidFill>
                  <a:srgbClr val="003365"/>
                </a:solidFill>
              </a:rPr>
              <a:t>Approximant ≠ Fricative</a:t>
            </a:r>
          </a:p>
        </p:txBody>
      </p:sp>
    </p:spTree>
    <p:extLst>
      <p:ext uri="{BB962C8B-B14F-4D97-AF65-F5344CB8AC3E}">
        <p14:creationId xmlns:p14="http://schemas.microsoft.com/office/powerpoint/2010/main" val="1043875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3AA4C2-591C-D014-804C-5EBBC51FC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DA871-0B64-4B67-712D-3AFEF467D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446664"/>
            <a:ext cx="10653579" cy="4189862"/>
          </a:xfrm>
        </p:spPr>
        <p:txBody>
          <a:bodyPr>
            <a:normAutofit/>
          </a:bodyPr>
          <a:lstStyle/>
          <a:p>
            <a:r>
              <a:rPr lang="en-US" b="1" dirty="0"/>
              <a:t>Compensatory Voiced Fricatives </a:t>
            </a:r>
            <a:r>
              <a:rPr lang="en-US" dirty="0"/>
              <a:t>(CVFs)</a:t>
            </a:r>
          </a:p>
          <a:p>
            <a:r>
              <a:rPr lang="en-US" dirty="0"/>
              <a:t>Traditional mentions </a:t>
            </a:r>
            <a:r>
              <a:rPr lang="en-US" sz="1600" dirty="0"/>
              <a:t>(Romero 1995, Alvar 1996) </a:t>
            </a:r>
            <a:r>
              <a:rPr lang="en-US" dirty="0"/>
              <a:t>but not acoustically analyzed</a:t>
            </a:r>
          </a:p>
          <a:p>
            <a:r>
              <a:rPr lang="en-US" u="sng" dirty="0"/>
              <a:t>Hypothesis</a:t>
            </a:r>
            <a:r>
              <a:rPr lang="en-US" dirty="0"/>
              <a:t>: loss of /s/ triggers strengthening in /b d g/</a:t>
            </a:r>
          </a:p>
          <a:p>
            <a:pPr marL="0" indent="0" algn="ctr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E8821C-2192-1C13-D4EE-3F323D3155FF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D7AD85C4-94B1-7881-05CF-404BE3AF388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D5A9676-4D56-DBC4-E155-FE5B39EE4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/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The Phenomenon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EC03530-5E8C-C515-A8F9-FF4AF49CE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9731413"/>
              </p:ext>
            </p:extLst>
          </p:nvPr>
        </p:nvGraphicFramePr>
        <p:xfrm>
          <a:off x="1311150" y="3617210"/>
          <a:ext cx="9569700" cy="20193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95396">
                  <a:extLst>
                    <a:ext uri="{9D8B030D-6E8A-4147-A177-3AD203B41FA5}">
                      <a16:colId xmlns:a16="http://schemas.microsoft.com/office/drawing/2014/main" val="3508907787"/>
                    </a:ext>
                  </a:extLst>
                </a:gridCol>
                <a:gridCol w="1638227">
                  <a:extLst>
                    <a:ext uri="{9D8B030D-6E8A-4147-A177-3AD203B41FA5}">
                      <a16:colId xmlns:a16="http://schemas.microsoft.com/office/drawing/2014/main" val="3323427343"/>
                    </a:ext>
                  </a:extLst>
                </a:gridCol>
                <a:gridCol w="2045359">
                  <a:extLst>
                    <a:ext uri="{9D8B030D-6E8A-4147-A177-3AD203B41FA5}">
                      <a16:colId xmlns:a16="http://schemas.microsoft.com/office/drawing/2014/main" val="1627095430"/>
                    </a:ext>
                  </a:extLst>
                </a:gridCol>
                <a:gridCol w="2045359">
                  <a:extLst>
                    <a:ext uri="{9D8B030D-6E8A-4147-A177-3AD203B41FA5}">
                      <a16:colId xmlns:a16="http://schemas.microsoft.com/office/drawing/2014/main" val="3413000515"/>
                    </a:ext>
                  </a:extLst>
                </a:gridCol>
                <a:gridCol w="2045359">
                  <a:extLst>
                    <a:ext uri="{9D8B030D-6E8A-4147-A177-3AD203B41FA5}">
                      <a16:colId xmlns:a16="http://schemas.microsoft.com/office/drawing/2014/main" val="2996364531"/>
                    </a:ext>
                  </a:extLst>
                </a:gridCol>
              </a:tblGrid>
              <a:tr h="674034">
                <a:tc>
                  <a:txBody>
                    <a:bodyPr/>
                    <a:lstStyle/>
                    <a:p>
                      <a:r>
                        <a:rPr lang="en-US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Approximant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 </a:t>
                      </a:r>
                      <a:r>
                        <a:rPr lang="en-US" sz="1800" b="1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β̞ </a:t>
                      </a:r>
                      <a:r>
                        <a:rPr lang="en-US" sz="1800" b="1" i="0" u="none" strike="noStrike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ð</a:t>
                      </a:r>
                      <a:r>
                        <a:rPr lang="en-US" sz="1800" b="1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̞ </a:t>
                      </a:r>
                      <a:r>
                        <a:rPr lang="en-US" sz="1800" b="1" i="0" u="none" strike="noStrike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ɣ</a:t>
                      </a:r>
                      <a:r>
                        <a:rPr lang="en-US" sz="1800" b="1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̞ ] 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1" u="none" strike="noStrike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una</a:t>
                      </a:r>
                      <a:r>
                        <a:rPr lang="en-US" sz="1800" i="1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bota 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err="1"/>
                        <a:t>una</a:t>
                      </a:r>
                      <a:r>
                        <a:rPr lang="en-US" i="1"/>
                        <a:t> </a:t>
                      </a:r>
                      <a:r>
                        <a:rPr lang="en-US" i="1" err="1"/>
                        <a:t>dama</a:t>
                      </a:r>
                      <a:endParaRPr lang="en-US" i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err="1"/>
                        <a:t>una</a:t>
                      </a:r>
                      <a:r>
                        <a:rPr lang="en-US" i="1"/>
                        <a:t> gata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758868"/>
                  </a:ext>
                </a:extLst>
              </a:tr>
              <a:tr h="672641">
                <a:tc>
                  <a:txBody>
                    <a:bodyPr/>
                    <a:lstStyle/>
                    <a:p>
                      <a:r>
                        <a:rPr lang="en-US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Fricative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[ </a:t>
                      </a:r>
                      <a:r>
                        <a:rPr lang="en-US" sz="1800" b="1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 </a:t>
                      </a:r>
                      <a:r>
                        <a:rPr lang="en-US" sz="1800" b="1" i="0" u="none" strike="noStrike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ð</a:t>
                      </a:r>
                      <a:r>
                        <a:rPr lang="en-US" sz="1800" b="1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1" i="0" u="none" strike="noStrike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ɣ</a:t>
                      </a:r>
                      <a:r>
                        <a:rPr lang="en-US" sz="1800" b="1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] 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1" kern="120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una</a:t>
                      </a:r>
                      <a:r>
                        <a:rPr lang="en-US" sz="1800" i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(s) bota(s) 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err="1"/>
                        <a:t>una</a:t>
                      </a:r>
                      <a:r>
                        <a:rPr lang="en-US" i="1"/>
                        <a:t>(s) </a:t>
                      </a:r>
                      <a:r>
                        <a:rPr lang="en-US" i="1" err="1"/>
                        <a:t>dama</a:t>
                      </a:r>
                      <a:r>
                        <a:rPr lang="en-US" i="1"/>
                        <a:t>(s)</a:t>
                      </a:r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err="1"/>
                        <a:t>una</a:t>
                      </a:r>
                      <a:r>
                        <a:rPr lang="en-US" i="1"/>
                        <a:t>(s) gata(s)</a:t>
                      </a:r>
                    </a:p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059773"/>
                  </a:ext>
                </a:extLst>
              </a:tr>
              <a:tr h="672641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Overt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[sβ̞ </a:t>
                      </a:r>
                      <a:r>
                        <a:rPr lang="en-US" sz="1800" b="1" i="0" u="none" strike="noStrike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sð</a:t>
                      </a:r>
                      <a:r>
                        <a:rPr lang="en-US" sz="1800" b="1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̞ </a:t>
                      </a:r>
                      <a:r>
                        <a:rPr lang="en-US" sz="1800" b="1" i="0" u="none" strike="noStrike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sɣ</a:t>
                      </a:r>
                      <a:r>
                        <a:rPr lang="en-US" sz="1800" b="1" i="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̞]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i="1" kern="120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unas</a:t>
                      </a:r>
                      <a:r>
                        <a:rPr lang="en-US" sz="1800" i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botas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err="1"/>
                        <a:t>unas</a:t>
                      </a:r>
                      <a:r>
                        <a:rPr lang="en-US" i="1"/>
                        <a:t> </a:t>
                      </a:r>
                      <a:r>
                        <a:rPr lang="en-US" i="1" err="1"/>
                        <a:t>damas</a:t>
                      </a:r>
                      <a:endParaRPr lang="en-US" i="1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i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err="1"/>
                        <a:t>unas</a:t>
                      </a:r>
                      <a:r>
                        <a:rPr lang="en-US" i="1" dirty="0"/>
                        <a:t> gatas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9211299"/>
                  </a:ext>
                </a:extLst>
              </a:tr>
            </a:tbl>
          </a:graphicData>
        </a:graphic>
      </p:graphicFrame>
      <p:pic>
        <p:nvPicPr>
          <p:cNvPr id="8" name="gata">
            <a:hlinkClick r:id="" action="ppaction://media"/>
            <a:extLst>
              <a:ext uri="{FF2B5EF4-FFF2-40B4-BE49-F238E27FC236}">
                <a16:creationId xmlns:a16="http://schemas.microsoft.com/office/drawing/2014/main" id="{E742B202-F35E-18A2-8014-F244FA7E76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0333051" y="3772524"/>
            <a:ext cx="508958" cy="508958"/>
          </a:xfrm>
          <a:prstGeom prst="rect">
            <a:avLst/>
          </a:prstGeom>
        </p:spPr>
      </p:pic>
      <p:pic>
        <p:nvPicPr>
          <p:cNvPr id="9" name="gatas">
            <a:hlinkClick r:id="" action="ppaction://media"/>
            <a:extLst>
              <a:ext uri="{FF2B5EF4-FFF2-40B4-BE49-F238E27FC236}">
                <a16:creationId xmlns:a16="http://schemas.microsoft.com/office/drawing/2014/main" id="{F02D615C-5E5E-89F3-B381-5F2EE8EDA5E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0333052" y="4436795"/>
            <a:ext cx="508958" cy="508958"/>
          </a:xfrm>
          <a:prstGeom prst="rect">
            <a:avLst/>
          </a:prstGeom>
        </p:spPr>
      </p:pic>
      <p:pic>
        <p:nvPicPr>
          <p:cNvPr id="10" name="dama">
            <a:hlinkClick r:id="" action="ppaction://media"/>
            <a:extLst>
              <a:ext uri="{FF2B5EF4-FFF2-40B4-BE49-F238E27FC236}">
                <a16:creationId xmlns:a16="http://schemas.microsoft.com/office/drawing/2014/main" id="{91EA18E8-6CAB-BFFF-558F-1A76467636A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8266228" y="3726748"/>
            <a:ext cx="508958" cy="508958"/>
          </a:xfrm>
          <a:prstGeom prst="rect">
            <a:avLst/>
          </a:prstGeom>
        </p:spPr>
      </p:pic>
      <p:pic>
        <p:nvPicPr>
          <p:cNvPr id="11" name="damas">
            <a:hlinkClick r:id="" action="ppaction://media"/>
            <a:extLst>
              <a:ext uri="{FF2B5EF4-FFF2-40B4-BE49-F238E27FC236}">
                <a16:creationId xmlns:a16="http://schemas.microsoft.com/office/drawing/2014/main" id="{38BB97D6-D28D-5725-047F-1B725DD0C64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8311992" y="4487657"/>
            <a:ext cx="508958" cy="508958"/>
          </a:xfrm>
          <a:prstGeom prst="rect">
            <a:avLst/>
          </a:prstGeom>
        </p:spPr>
      </p:pic>
      <p:pic>
        <p:nvPicPr>
          <p:cNvPr id="12" name="bota">
            <a:hlinkClick r:id="" action="ppaction://media"/>
            <a:extLst>
              <a:ext uri="{FF2B5EF4-FFF2-40B4-BE49-F238E27FC236}">
                <a16:creationId xmlns:a16="http://schemas.microsoft.com/office/drawing/2014/main" id="{BE72CDEB-3C76-BBD9-F0E2-6381466CA129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6199405" y="3759244"/>
            <a:ext cx="508958" cy="508958"/>
          </a:xfrm>
          <a:prstGeom prst="rect">
            <a:avLst/>
          </a:prstGeom>
        </p:spPr>
      </p:pic>
      <p:pic>
        <p:nvPicPr>
          <p:cNvPr id="13" name="botas">
            <a:hlinkClick r:id="" action="ppaction://media"/>
            <a:extLst>
              <a:ext uri="{FF2B5EF4-FFF2-40B4-BE49-F238E27FC236}">
                <a16:creationId xmlns:a16="http://schemas.microsoft.com/office/drawing/2014/main" id="{98FE0D1C-1E97-B23E-0DF1-F57EB4DD0584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6220143" y="4441660"/>
            <a:ext cx="508958" cy="5089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70C27B3-ABB2-2BA7-61B3-5F9D4AA58A84}"/>
              </a:ext>
            </a:extLst>
          </p:cNvPr>
          <p:cNvSpPr txBox="1"/>
          <p:nvPr/>
        </p:nvSpPr>
        <p:spPr>
          <a:xfrm>
            <a:off x="4699282" y="3235661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/b/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621609-F8DB-D0C5-206F-1761DAF2883F}"/>
              </a:ext>
            </a:extLst>
          </p:cNvPr>
          <p:cNvSpPr txBox="1"/>
          <p:nvPr/>
        </p:nvSpPr>
        <p:spPr>
          <a:xfrm>
            <a:off x="6813627" y="3235661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/d/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052EA1-B5A7-4C07-1E4E-15B0DFC4DAE0}"/>
              </a:ext>
            </a:extLst>
          </p:cNvPr>
          <p:cNvSpPr txBox="1"/>
          <p:nvPr/>
        </p:nvSpPr>
        <p:spPr>
          <a:xfrm>
            <a:off x="8820950" y="3235661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/g/</a:t>
            </a:r>
          </a:p>
        </p:txBody>
      </p:sp>
      <p:pic>
        <p:nvPicPr>
          <p:cNvPr id="17" name="m-lm-b1-c">
            <a:hlinkClick r:id="" action="ppaction://media"/>
            <a:extLst>
              <a:ext uri="{FF2B5EF4-FFF2-40B4-BE49-F238E27FC236}">
                <a16:creationId xmlns:a16="http://schemas.microsoft.com/office/drawing/2014/main" id="{F2A1D5CD-6534-7A14-C89F-78D031E00F09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6227784" y="5117652"/>
            <a:ext cx="505884" cy="505884"/>
          </a:xfrm>
          <a:prstGeom prst="rect">
            <a:avLst/>
          </a:prstGeom>
        </p:spPr>
      </p:pic>
      <p:pic>
        <p:nvPicPr>
          <p:cNvPr id="18" name="m-lm-d1-c">
            <a:hlinkClick r:id="" action="ppaction://media"/>
            <a:extLst>
              <a:ext uri="{FF2B5EF4-FFF2-40B4-BE49-F238E27FC236}">
                <a16:creationId xmlns:a16="http://schemas.microsoft.com/office/drawing/2014/main" id="{123B93B4-BBD7-FD23-D4EE-6E722EAD870C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8315067" y="5142860"/>
            <a:ext cx="505883" cy="505883"/>
          </a:xfrm>
          <a:prstGeom prst="rect">
            <a:avLst/>
          </a:prstGeom>
        </p:spPr>
      </p:pic>
      <p:pic>
        <p:nvPicPr>
          <p:cNvPr id="19" name="m-lm-g2-c">
            <a:hlinkClick r:id="" action="ppaction://media"/>
            <a:extLst>
              <a:ext uri="{FF2B5EF4-FFF2-40B4-BE49-F238E27FC236}">
                <a16:creationId xmlns:a16="http://schemas.microsoft.com/office/drawing/2014/main" id="{68C8CCCE-C688-BDDB-394A-B6F49657AC1F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0357593" y="5101066"/>
            <a:ext cx="505883" cy="50588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0C623F1-52A2-E10D-3723-9178D07B5147}"/>
              </a:ext>
            </a:extLst>
          </p:cNvPr>
          <p:cNvSpPr/>
          <p:nvPr/>
        </p:nvSpPr>
        <p:spPr>
          <a:xfrm>
            <a:off x="1202275" y="4209241"/>
            <a:ext cx="9810483" cy="835253"/>
          </a:xfrm>
          <a:prstGeom prst="rect">
            <a:avLst/>
          </a:prstGeom>
          <a:noFill/>
          <a:ln w="73025">
            <a:solidFill>
              <a:srgbClr val="00336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336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53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3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3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7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42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80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43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052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57576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54545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60606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5995E-C13B-6018-E072-32F4049BF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BC6A6-D443-914E-19F0-BEA6EFF83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446664"/>
            <a:ext cx="10653579" cy="4189862"/>
          </a:xfrm>
        </p:spPr>
        <p:txBody>
          <a:bodyPr>
            <a:normAutofit/>
          </a:bodyPr>
          <a:lstStyle/>
          <a:p>
            <a:r>
              <a:rPr lang="en-US" b="1" dirty="0"/>
              <a:t>Compensatory Voiced Fricatives </a:t>
            </a:r>
            <a:r>
              <a:rPr lang="en-US" dirty="0"/>
              <a:t>(CVFs)</a:t>
            </a:r>
          </a:p>
          <a:p>
            <a:r>
              <a:rPr lang="en-US" dirty="0"/>
              <a:t>Traditional mentions </a:t>
            </a:r>
            <a:r>
              <a:rPr lang="en-US" sz="1600" dirty="0"/>
              <a:t>(Romero 1995, Alvar 1996) </a:t>
            </a:r>
            <a:r>
              <a:rPr lang="en-US" dirty="0"/>
              <a:t>but not acoustically analyzed</a:t>
            </a:r>
          </a:p>
          <a:p>
            <a:r>
              <a:rPr lang="en-US" u="sng" dirty="0"/>
              <a:t>Hypothesis</a:t>
            </a:r>
            <a:r>
              <a:rPr lang="en-US" dirty="0"/>
              <a:t>: loss of /s/ triggers strengthening in /b d g/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				 /b/ → [ </a:t>
            </a:r>
            <a:r>
              <a:rPr lang="el-GR" dirty="0"/>
              <a:t>β̞</a:t>
            </a:r>
            <a:r>
              <a:rPr lang="es-ES" dirty="0"/>
              <a:t> </a:t>
            </a:r>
            <a:r>
              <a:rPr lang="el-GR" dirty="0"/>
              <a:t>]</a:t>
            </a:r>
            <a:r>
              <a:rPr lang="es-ES" dirty="0"/>
              <a:t>  =  </a:t>
            </a:r>
            <a:r>
              <a:rPr lang="es-ES" b="1" dirty="0"/>
              <a:t>[ v ]</a:t>
            </a:r>
          </a:p>
          <a:p>
            <a:pPr marL="228600" lvl="1" indent="0" algn="ctr">
              <a:buNone/>
            </a:pPr>
            <a:r>
              <a:rPr lang="es-ES" sz="2000" dirty="0"/>
              <a:t>	</a:t>
            </a:r>
            <a:r>
              <a:rPr lang="en-US" sz="2000" dirty="0"/>
              <a:t>           /s/ → </a:t>
            </a:r>
            <a:r>
              <a:rPr lang="en-US" sz="2000" dirty="0" err="1"/>
              <a:t>Ø</a:t>
            </a:r>
            <a:r>
              <a:rPr lang="en-US" sz="2000" dirty="0"/>
              <a:t>     + </a:t>
            </a:r>
            <a:r>
              <a:rPr lang="es-ES" sz="2000" dirty="0"/>
              <a:t>	 /d/ </a:t>
            </a:r>
            <a:r>
              <a:rPr lang="en-US" sz="2000" dirty="0"/>
              <a:t>→ [ </a:t>
            </a:r>
            <a:r>
              <a:rPr lang="en-US" sz="2000" dirty="0" err="1"/>
              <a:t>ð</a:t>
            </a:r>
            <a:r>
              <a:rPr lang="en-US" sz="2000" dirty="0"/>
              <a:t>̞ ]  =  </a:t>
            </a:r>
            <a:r>
              <a:rPr lang="en-US" sz="2000" b="1" dirty="0"/>
              <a:t>[ </a:t>
            </a:r>
            <a:r>
              <a:rPr lang="en-US" sz="2000" b="1" dirty="0" err="1"/>
              <a:t>ð</a:t>
            </a:r>
            <a:r>
              <a:rPr lang="en-US" sz="2000" b="1" dirty="0"/>
              <a:t> ]</a:t>
            </a:r>
          </a:p>
          <a:p>
            <a:pPr marL="228600" lvl="1" indent="0" algn="ctr">
              <a:buNone/>
            </a:pPr>
            <a:r>
              <a:rPr lang="en-US" sz="2000" dirty="0"/>
              <a:t>				 /g/ → [ </a:t>
            </a:r>
            <a:r>
              <a:rPr lang="en-US" sz="2000" dirty="0" err="1"/>
              <a:t>ɣ</a:t>
            </a:r>
            <a:r>
              <a:rPr lang="en-US" sz="2000" dirty="0"/>
              <a:t>̞ ]  =  </a:t>
            </a:r>
            <a:r>
              <a:rPr lang="en-US" sz="2000" b="1" dirty="0"/>
              <a:t>[ </a:t>
            </a:r>
            <a:r>
              <a:rPr lang="en-US" sz="2000" b="1" dirty="0" err="1"/>
              <a:t>ɣ</a:t>
            </a:r>
            <a:r>
              <a:rPr lang="en-US" sz="2000" b="1" dirty="0"/>
              <a:t> ]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FBCE56-424F-575A-BDCE-82073407B234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D36017F5-1FD4-B084-878D-AFA0D0F44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549AE79-6A0D-BEB1-02A2-0FC593975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/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The Phenomenon</a:t>
            </a: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06B96EB6-0112-4F44-EF94-1AEC607BC626}"/>
              </a:ext>
            </a:extLst>
          </p:cNvPr>
          <p:cNvSpPr/>
          <p:nvPr/>
        </p:nvSpPr>
        <p:spPr>
          <a:xfrm>
            <a:off x="6476233" y="3855277"/>
            <a:ext cx="244549" cy="1451979"/>
          </a:xfrm>
          <a:prstGeom prst="leftBrace">
            <a:avLst>
              <a:gd name="adj1" fmla="val 97222"/>
              <a:gd name="adj2" fmla="val 50000"/>
            </a:avLst>
          </a:prstGeom>
          <a:ln w="38100">
            <a:solidFill>
              <a:srgbClr val="00336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FDDE82FA-DDEC-3A4D-FB95-FDAAFD914C98}"/>
              </a:ext>
            </a:extLst>
          </p:cNvPr>
          <p:cNvSpPr/>
          <p:nvPr/>
        </p:nvSpPr>
        <p:spPr>
          <a:xfrm>
            <a:off x="4139514" y="3429000"/>
            <a:ext cx="5301048" cy="2304535"/>
          </a:xfrm>
          <a:prstGeom prst="frame">
            <a:avLst>
              <a:gd name="adj1" fmla="val 3385"/>
            </a:avLst>
          </a:prstGeom>
          <a:solidFill>
            <a:srgbClr val="003365"/>
          </a:solidFill>
          <a:ln>
            <a:solidFill>
              <a:srgbClr val="00336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016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2117F-8FD1-2622-777E-9F829E04F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EBF72-994E-11C1-48D0-53A35C741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446664"/>
            <a:ext cx="10653579" cy="4189862"/>
          </a:xfrm>
        </p:spPr>
        <p:txBody>
          <a:bodyPr/>
          <a:lstStyle/>
          <a:p>
            <a:r>
              <a:rPr lang="en-US" b="1" dirty="0"/>
              <a:t>RQ1. </a:t>
            </a:r>
            <a:r>
              <a:rPr lang="en-US" dirty="0"/>
              <a:t>Does coda /s/ lenition trigger fricativization of /b d g/?</a:t>
            </a:r>
          </a:p>
          <a:p>
            <a:r>
              <a:rPr lang="en-US" b="1" dirty="0"/>
              <a:t>RQ2. </a:t>
            </a:r>
            <a:r>
              <a:rPr lang="en-US" dirty="0"/>
              <a:t>What acoustic cues define CVFs?</a:t>
            </a:r>
          </a:p>
          <a:p>
            <a:r>
              <a:rPr lang="en-US" b="1" dirty="0"/>
              <a:t>RQ3. </a:t>
            </a:r>
            <a:r>
              <a:rPr lang="en-US" dirty="0"/>
              <a:t>Are CVFs systematic, or gradient variation?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0A37F8-FE7B-3BF4-CF96-6A006B02B1BA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F983564A-2F68-3A8C-77BF-E5AA284D6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79A5745-1617-8985-269F-19F3A9C97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/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Research Questions</a:t>
            </a:r>
          </a:p>
        </p:txBody>
      </p:sp>
    </p:spTree>
    <p:extLst>
      <p:ext uri="{BB962C8B-B14F-4D97-AF65-F5344CB8AC3E}">
        <p14:creationId xmlns:p14="http://schemas.microsoft.com/office/powerpoint/2010/main" val="4071478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509C6-834D-6C69-8FCE-A636923F3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AB26B-E189-0029-738A-59B784688E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446664"/>
            <a:ext cx="10653579" cy="418986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Semi-Guided Picture Description Task</a:t>
            </a:r>
            <a:r>
              <a:rPr lang="en-US" dirty="0"/>
              <a:t>:</a:t>
            </a:r>
          </a:p>
          <a:p>
            <a:pPr marL="380990" indent="-380990"/>
            <a:r>
              <a:rPr lang="en-US" dirty="0"/>
              <a:t>152 target tokens designed to elicit singular/plural forms</a:t>
            </a:r>
          </a:p>
          <a:p>
            <a:pPr marL="533387" lvl="1" indent="0">
              <a:buNone/>
            </a:pPr>
            <a:r>
              <a:rPr lang="en-US" sz="2000" dirty="0"/>
              <a:t>Proper Name + </a:t>
            </a:r>
            <a:r>
              <a:rPr lang="en-US" sz="2000" i="1" dirty="0"/>
              <a:t>ha </a:t>
            </a:r>
            <a:r>
              <a:rPr lang="en-US" sz="2000" i="1" dirty="0" err="1"/>
              <a:t>pedido</a:t>
            </a:r>
            <a:r>
              <a:rPr lang="en-US" sz="2000" dirty="0"/>
              <a:t> + </a:t>
            </a:r>
            <a:r>
              <a:rPr lang="en-US" sz="2000" i="1" dirty="0" err="1"/>
              <a:t>una</a:t>
            </a:r>
            <a:r>
              <a:rPr lang="en-US" sz="2000" i="1" dirty="0"/>
              <a:t>/</a:t>
            </a:r>
            <a:r>
              <a:rPr lang="en-US" sz="2000" i="1" dirty="0" err="1"/>
              <a:t>unas</a:t>
            </a:r>
            <a:r>
              <a:rPr lang="en-US" sz="2000" i="1" dirty="0"/>
              <a:t> </a:t>
            </a:r>
            <a:r>
              <a:rPr lang="en-US" sz="2000" dirty="0"/>
              <a:t>+ /b- d- g-/</a:t>
            </a:r>
          </a:p>
          <a:p>
            <a:pPr marL="0" indent="0">
              <a:buNone/>
            </a:pPr>
            <a:endParaRPr lang="en-US" dirty="0"/>
          </a:p>
          <a:p>
            <a:pPr marL="380990" indent="-380990">
              <a:spcAft>
                <a:spcPts val="600"/>
              </a:spcAft>
            </a:pPr>
            <a:r>
              <a:rPr lang="en-US" dirty="0"/>
              <a:t>36 speakers from Seville (WAS)</a:t>
            </a:r>
          </a:p>
          <a:p>
            <a:pPr marL="1066801" lvl="2" indent="-380990"/>
            <a:r>
              <a:rPr lang="en-US" dirty="0"/>
              <a:t>18 to 60 years (M = 21.77)</a:t>
            </a:r>
          </a:p>
          <a:p>
            <a:pPr marL="609601" lvl="1" indent="-380990"/>
            <a:endParaRPr lang="en-US" dirty="0"/>
          </a:p>
          <a:p>
            <a:pPr marL="380990" indent="-380990"/>
            <a:r>
              <a:rPr lang="en-US" dirty="0"/>
              <a:t>Acoustic analysis with </a:t>
            </a:r>
            <a:r>
              <a:rPr lang="en-US" dirty="0" err="1"/>
              <a:t>Praat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FF8249-38F8-429D-793E-DA04A3242E11}"/>
              </a:ext>
            </a:extLst>
          </p:cNvPr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 blue and white letter n&#10;&#10;AI-generated content may be incorrect.">
            <a:extLst>
              <a:ext uri="{FF2B5EF4-FFF2-40B4-BE49-F238E27FC236}">
                <a16:creationId xmlns:a16="http://schemas.microsoft.com/office/drawing/2014/main" id="{4F9A6E55-A9D0-E7EF-D9C4-2EFEA95AD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8" y="6022181"/>
            <a:ext cx="770198" cy="7660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073CA0B-A59D-F434-1308-42A48E033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672834"/>
          </a:xfrm>
        </p:spPr>
        <p:txBody>
          <a:bodyPr>
            <a:normAutofit/>
          </a:bodyPr>
          <a:lstStyle/>
          <a:p>
            <a:pPr>
              <a:defRPr sz="3600">
                <a:solidFill>
                  <a:srgbClr val="003366"/>
                </a:solidFill>
              </a:defRPr>
            </a:pPr>
            <a:r>
              <a:rPr lang="en-US" dirty="0"/>
              <a:t>Data &amp; Methods</a:t>
            </a:r>
          </a:p>
        </p:txBody>
      </p:sp>
      <p:pic>
        <p:nvPicPr>
          <p:cNvPr id="2" name="Marcador de contenido 6" descr="Imagen que contiene Escala de tiempo&#10;&#10;Descripción generada automáticamente">
            <a:extLst>
              <a:ext uri="{FF2B5EF4-FFF2-40B4-BE49-F238E27FC236}">
                <a16:creationId xmlns:a16="http://schemas.microsoft.com/office/drawing/2014/main" id="{9F83247C-3CD3-CFDC-8F56-F7C05D693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7286" y="2572509"/>
            <a:ext cx="4741592" cy="363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265788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1374</Words>
  <Application>Microsoft Macintosh PowerPoint</Application>
  <PresentationFormat>Widescreen</PresentationFormat>
  <Paragraphs>175</Paragraphs>
  <Slides>23</Slides>
  <Notes>1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Aptos</vt:lpstr>
      <vt:lpstr>Aptos Display</vt:lpstr>
      <vt:lpstr>Arial</vt:lpstr>
      <vt:lpstr>Charis SIL</vt:lpstr>
      <vt:lpstr>Neue Haas Grotesk Text Pro</vt:lpstr>
      <vt:lpstr>VanillaVTI</vt:lpstr>
      <vt:lpstr>Stronger After the Fall:  Compensatory Fricativization of /b d g/ after Coda /s/ Weakening </vt:lpstr>
      <vt:lpstr>Why Western Andalusian Spanish?</vt:lpstr>
      <vt:lpstr>The Lenition of /s/ in Spanish</vt:lpstr>
      <vt:lpstr>The Lenition of /s/ &amp; Phonological Processes</vt:lpstr>
      <vt:lpstr>The Spirantization of /b d g/ in Spanish</vt:lpstr>
      <vt:lpstr>The Phenomenon</vt:lpstr>
      <vt:lpstr>The Phenomenon</vt:lpstr>
      <vt:lpstr>Research Questions</vt:lpstr>
      <vt:lpstr>Data &amp; Methods</vt:lpstr>
      <vt:lpstr>Acoustic Features</vt:lpstr>
      <vt:lpstr>Acoustic Features</vt:lpstr>
      <vt:lpstr>Example</vt:lpstr>
      <vt:lpstr>Contextual Expectations</vt:lpstr>
      <vt:lpstr>Results Which Acoustic Features Matter Most?</vt:lpstr>
      <vt:lpstr>Results GLMM</vt:lpstr>
      <vt:lpstr>Results Acoustic Features - Duration</vt:lpstr>
      <vt:lpstr>Results Acoustic Features - Intensity</vt:lpstr>
      <vt:lpstr>Results Acoustic Features – Spectral Features</vt:lpstr>
      <vt:lpstr>Results PCA</vt:lpstr>
      <vt:lpstr>Interpretation</vt:lpstr>
      <vt:lpstr>Broader Significance</vt:lpstr>
      <vt:lpstr>Conclusion &amp; Future Work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Reviewer</dc:creator>
  <cp:lastModifiedBy>Reviewer</cp:lastModifiedBy>
  <cp:revision>23</cp:revision>
  <dcterms:created xsi:type="dcterms:W3CDTF">2025-09-08T21:31:21Z</dcterms:created>
  <dcterms:modified xsi:type="dcterms:W3CDTF">2025-09-08T23:39:13Z</dcterms:modified>
</cp:coreProperties>
</file>

<file path=docProps/thumbnail.jpeg>
</file>